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460" r:id="rId4"/>
    <p:sldId id="476" r:id="rId5"/>
    <p:sldId id="477" r:id="rId6"/>
    <p:sldId id="478" r:id="rId7"/>
    <p:sldId id="479" r:id="rId8"/>
    <p:sldId id="474" r:id="rId9"/>
    <p:sldId id="473"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76"/>
            <p14:sldId id="477"/>
            <p14:sldId id="478"/>
            <p14:sldId id="479"/>
            <p14:sldId id="474"/>
            <p14:sldId id="473"/>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6447" autoAdjust="0"/>
  </p:normalViewPr>
  <p:slideViewPr>
    <p:cSldViewPr>
      <p:cViewPr varScale="1">
        <p:scale>
          <a:sx n="72" d="100"/>
          <a:sy n="72" d="100"/>
        </p:scale>
        <p:origin x="-108" y="-5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11" Type="http://schemas.openxmlformats.org/officeDocument/2006/relationships/image" Target="../media/image19.wmf"/><Relationship Id="rId5" Type="http://schemas.openxmlformats.org/officeDocument/2006/relationships/image" Target="../media/image13.wmf"/><Relationship Id="rId10" Type="http://schemas.openxmlformats.org/officeDocument/2006/relationships/image" Target="../media/image18.wmf"/><Relationship Id="rId4" Type="http://schemas.openxmlformats.org/officeDocument/2006/relationships/image" Target="../media/image12.wmf"/><Relationship Id="rId9"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Orthogonality</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Orthogonality</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Orthogonality</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Orthogonality</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9.w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2.wmf"/><Relationship Id="rId18" Type="http://schemas.openxmlformats.org/officeDocument/2006/relationships/oleObject" Target="../embeddings/oleObject8.bin"/><Relationship Id="rId26" Type="http://schemas.openxmlformats.org/officeDocument/2006/relationships/oleObject" Target="../embeddings/oleObject12.bin"/><Relationship Id="rId3" Type="http://schemas.microsoft.com/office/2007/relationships/media" Target="../media/media6.wav"/><Relationship Id="rId21" Type="http://schemas.openxmlformats.org/officeDocument/2006/relationships/image" Target="../media/image16.wmf"/><Relationship Id="rId7" Type="http://schemas.openxmlformats.org/officeDocument/2006/relationships/image" Target="../media/image9.wmf"/><Relationship Id="rId12" Type="http://schemas.openxmlformats.org/officeDocument/2006/relationships/oleObject" Target="../embeddings/oleObject5.bin"/><Relationship Id="rId17" Type="http://schemas.openxmlformats.org/officeDocument/2006/relationships/image" Target="../media/image14.wmf"/><Relationship Id="rId25" Type="http://schemas.openxmlformats.org/officeDocument/2006/relationships/image" Target="../media/image18.wmf"/><Relationship Id="rId2" Type="http://schemas.openxmlformats.org/officeDocument/2006/relationships/tags" Target="../tags/tag4.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1.wmf"/><Relationship Id="rId24" Type="http://schemas.openxmlformats.org/officeDocument/2006/relationships/oleObject" Target="../embeddings/oleObject11.bin"/><Relationship Id="rId5" Type="http://schemas.openxmlformats.org/officeDocument/2006/relationships/slideLayout" Target="../slideLayouts/slideLayout2.xml"/><Relationship Id="rId15" Type="http://schemas.openxmlformats.org/officeDocument/2006/relationships/image" Target="../media/image13.wmf"/><Relationship Id="rId23" Type="http://schemas.openxmlformats.org/officeDocument/2006/relationships/image" Target="../media/image17.wmf"/><Relationship Id="rId28" Type="http://schemas.openxmlformats.org/officeDocument/2006/relationships/image" Target="../media/image8.png"/><Relationship Id="rId10" Type="http://schemas.openxmlformats.org/officeDocument/2006/relationships/oleObject" Target="../embeddings/oleObject4.bin"/><Relationship Id="rId19" Type="http://schemas.openxmlformats.org/officeDocument/2006/relationships/image" Target="../media/image15.wmf"/><Relationship Id="rId4" Type="http://schemas.openxmlformats.org/officeDocument/2006/relationships/audio" Target="../media/media6.wav"/><Relationship Id="rId9" Type="http://schemas.openxmlformats.org/officeDocument/2006/relationships/image" Target="../media/image10.wmf"/><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7.wav"/><Relationship Id="rId7" Type="http://schemas.openxmlformats.org/officeDocument/2006/relationships/image" Target="../media/image20.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5.bin"/><Relationship Id="rId4" Type="http://schemas.openxmlformats.org/officeDocument/2006/relationships/audio" Target="../media/media7.wav"/><Relationship Id="rId9" Type="http://schemas.openxmlformats.org/officeDocument/2006/relationships/image" Target="../media/image21.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6.wmf"/><Relationship Id="rId18" Type="http://schemas.openxmlformats.org/officeDocument/2006/relationships/image" Target="../media/image29.png"/><Relationship Id="rId3" Type="http://schemas.microsoft.com/office/2007/relationships/media" Target="../media/media8.wav"/><Relationship Id="rId7" Type="http://schemas.openxmlformats.org/officeDocument/2006/relationships/image" Target="../media/image23.wmf"/><Relationship Id="rId12" Type="http://schemas.openxmlformats.org/officeDocument/2006/relationships/oleObject" Target="../embeddings/oleObject19.bin"/><Relationship Id="rId17" Type="http://schemas.openxmlformats.org/officeDocument/2006/relationships/image" Target="../media/image28.wmf"/><Relationship Id="rId2" Type="http://schemas.openxmlformats.org/officeDocument/2006/relationships/tags" Target="../tags/tag6.xml"/><Relationship Id="rId16" Type="http://schemas.openxmlformats.org/officeDocument/2006/relationships/oleObject" Target="../embeddings/oleObject21.bin"/><Relationship Id="rId1" Type="http://schemas.openxmlformats.org/officeDocument/2006/relationships/vmlDrawing" Target="../drawings/vmlDrawing4.vml"/><Relationship Id="rId6" Type="http://schemas.openxmlformats.org/officeDocument/2006/relationships/oleObject" Target="../embeddings/oleObject16.bin"/><Relationship Id="rId11" Type="http://schemas.openxmlformats.org/officeDocument/2006/relationships/image" Target="../media/image25.wmf"/><Relationship Id="rId5" Type="http://schemas.openxmlformats.org/officeDocument/2006/relationships/slideLayout" Target="../slideLayouts/slideLayout2.xml"/><Relationship Id="rId15" Type="http://schemas.openxmlformats.org/officeDocument/2006/relationships/image" Target="../media/image27.wmf"/><Relationship Id="rId10" Type="http://schemas.openxmlformats.org/officeDocument/2006/relationships/oleObject" Target="../embeddings/oleObject18.bin"/><Relationship Id="rId19" Type="http://schemas.openxmlformats.org/officeDocument/2006/relationships/image" Target="../media/image8.png"/><Relationship Id="rId4" Type="http://schemas.openxmlformats.org/officeDocument/2006/relationships/audio" Target="../media/media8.wav"/><Relationship Id="rId9" Type="http://schemas.openxmlformats.org/officeDocument/2006/relationships/image" Target="../media/image24.wmf"/><Relationship Id="rId14"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5.6 The Pythagorean theorem</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842"/>
    </mc:Choice>
    <mc:Fallback>
      <p:transition spd="slow" advTm="8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a:t>
            </a:r>
            <a:r>
              <a:rPr lang="en-CA" dirty="0"/>
              <a:t>https://en.wikipedia.org/wiki/Orthogonality</a:t>
            </a:r>
            <a:endParaRPr lang="en-CA" dirty="0" smtClean="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640"/>
    </mc:Choice>
    <mc:Fallback xmlns="">
      <p:transition spd="slow" advTm="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723"/>
    </mc:Choice>
    <mc:Fallback xmlns="">
      <p:transition spd="slow" advTm="1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431"/>
    </mc:Choice>
    <mc:Fallback xmlns="">
      <p:transition spd="slow" advTm="1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179"/>
    </mc:Choice>
    <mc:Fallback xmlns="">
      <p:transition spd="slow" advTm="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Apply the Pythagorean theorem to vectors</a:t>
            </a:r>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9152"/>
    </mc:Choice>
    <mc:Fallback>
      <p:transition spd="slow" advTm="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Pythagorean theorem</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You already know the Pythagorean theorem:</a:t>
            </a:r>
          </a:p>
          <a:p>
            <a:pPr lvl="1"/>
            <a:r>
              <a:rPr lang="en-US" dirty="0" smtClean="0"/>
              <a:t>Given a right-angled triangle with sides of length </a:t>
            </a:r>
            <a:r>
              <a:rPr lang="en-US" i="1" dirty="0" smtClean="0">
                <a:latin typeface="Times New Roman" panose="02020603050405020304" pitchFamily="18" charset="0"/>
              </a:rPr>
              <a:t>a</a:t>
            </a:r>
            <a:r>
              <a:rPr lang="en-US" dirty="0" smtClean="0"/>
              <a:t>, </a:t>
            </a:r>
            <a:r>
              <a:rPr lang="en-US" i="1" dirty="0" smtClean="0">
                <a:latin typeface="Times New Roman" panose="02020603050405020304" pitchFamily="18" charset="0"/>
              </a:rPr>
              <a:t>b</a:t>
            </a:r>
            <a:r>
              <a:rPr lang="en-US" dirty="0" smtClean="0"/>
              <a:t> and </a:t>
            </a:r>
            <a:r>
              <a:rPr lang="en-US" i="1" dirty="0" smtClean="0">
                <a:latin typeface="Times New Roman" panose="02020603050405020304" pitchFamily="18" charset="0"/>
              </a:rPr>
              <a:t>c</a:t>
            </a:r>
            <a:r>
              <a:rPr lang="en-US" dirty="0" smtClean="0"/>
              <a:t>,</a:t>
            </a:r>
          </a:p>
          <a:p>
            <a:pPr marL="457200" lvl="1" indent="0">
              <a:buNone/>
            </a:pPr>
            <a:r>
              <a:rPr lang="en-US" dirty="0"/>
              <a:t>	</a:t>
            </a:r>
            <a:r>
              <a:rPr lang="en-US" dirty="0" smtClean="0"/>
              <a:t>then </a:t>
            </a:r>
            <a:r>
              <a:rPr lang="en-US" i="1" dirty="0" smtClean="0">
                <a:latin typeface="Times New Roman" panose="02020603050405020304" pitchFamily="18" charset="0"/>
              </a:rPr>
              <a:t>a</a:t>
            </a:r>
            <a:r>
              <a:rPr lang="en-US" baseline="30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b</a:t>
            </a:r>
            <a:r>
              <a:rPr lang="en-US" baseline="30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c</a:t>
            </a:r>
            <a:r>
              <a:rPr lang="en-US" baseline="30000" dirty="0" smtClean="0">
                <a:latin typeface="Times New Roman" panose="02020603050405020304" pitchFamily="18" charset="0"/>
              </a:rPr>
              <a:t>2</a:t>
            </a:r>
            <a:endParaRPr lang="en-US" dirty="0" smtClean="0">
              <a:latin typeface="Times New Roman" panose="02020603050405020304" pitchFamily="18" charset="0"/>
            </a:endParaRPr>
          </a:p>
          <a:p>
            <a:endParaRPr lang="en-US" dirty="0"/>
          </a:p>
          <a:p>
            <a:pPr marL="457200" lvl="1" indent="0">
              <a:buNone/>
            </a:pP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cxnSp>
        <p:nvCxnSpPr>
          <p:cNvPr id="21" name="Straight Arrow Connector 20"/>
          <p:cNvCxnSpPr/>
          <p:nvPr/>
        </p:nvCxnSpPr>
        <p:spPr>
          <a:xfrm>
            <a:off x="3581400" y="4419600"/>
            <a:ext cx="1828800" cy="38100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581400" y="3352800"/>
            <a:ext cx="228600" cy="106680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810000" y="3352800"/>
            <a:ext cx="1600200" cy="144780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352800" y="3657600"/>
            <a:ext cx="319318" cy="415498"/>
          </a:xfrm>
          <a:prstGeom prst="rect">
            <a:avLst/>
          </a:prstGeom>
        </p:spPr>
        <p:txBody>
          <a:bodyPr wrap="none">
            <a:spAutoFit/>
          </a:bodyPr>
          <a:lstStyle/>
          <a:p>
            <a:r>
              <a:rPr lang="en-US" sz="2100" i="1" dirty="0" smtClean="0">
                <a:solidFill>
                  <a:schemeClr val="bg1"/>
                </a:solidFill>
                <a:latin typeface="Times New Roman" panose="02020603050405020304" pitchFamily="18" charset="0"/>
                <a:cs typeface="Times New Roman" panose="02020603050405020304" pitchFamily="18" charset="0"/>
              </a:rPr>
              <a:t>a</a:t>
            </a:r>
            <a:endParaRPr lang="en-CA" sz="2100" i="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4128052" y="4537502"/>
            <a:ext cx="319318" cy="415498"/>
          </a:xfrm>
          <a:prstGeom prst="rect">
            <a:avLst/>
          </a:prstGeom>
        </p:spPr>
        <p:txBody>
          <a:bodyPr wrap="none">
            <a:spAutoFit/>
          </a:bodyPr>
          <a:lstStyle/>
          <a:p>
            <a:r>
              <a:rPr lang="en-US" sz="2100" i="1" dirty="0" smtClean="0">
                <a:solidFill>
                  <a:schemeClr val="bg1"/>
                </a:solidFill>
                <a:latin typeface="Times New Roman" panose="02020603050405020304" pitchFamily="18" charset="0"/>
                <a:cs typeface="Times New Roman" panose="02020603050405020304" pitchFamily="18" charset="0"/>
              </a:rPr>
              <a:t>b</a:t>
            </a:r>
            <a:endParaRPr lang="en-CA" sz="2100" i="1" dirty="0">
              <a:solidFill>
                <a:schemeClr val="bg1"/>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495800" y="3581400"/>
            <a:ext cx="304892" cy="415498"/>
          </a:xfrm>
          <a:prstGeom prst="rect">
            <a:avLst/>
          </a:prstGeom>
        </p:spPr>
        <p:txBody>
          <a:bodyPr wrap="none">
            <a:spAutoFit/>
          </a:bodyPr>
          <a:lstStyle/>
          <a:p>
            <a:r>
              <a:rPr lang="en-US" sz="2100" i="1" dirty="0" smtClean="0">
                <a:solidFill>
                  <a:schemeClr val="bg1"/>
                </a:solidFill>
                <a:latin typeface="Times New Roman" panose="02020603050405020304" pitchFamily="18" charset="0"/>
                <a:cs typeface="Times New Roman" panose="02020603050405020304" pitchFamily="18" charset="0"/>
              </a:rPr>
              <a:t>c</a:t>
            </a:r>
            <a:endParaRPr lang="en-CA" sz="2100" i="1" dirty="0">
              <a:solidFill>
                <a:schemeClr val="bg1"/>
              </a:solidFill>
              <a:latin typeface="Times New Roman" panose="02020603050405020304" pitchFamily="18" charset="0"/>
              <a:cs typeface="Times New Roman" panose="02020603050405020304" pitchFamily="18" charset="0"/>
            </a:endParaRPr>
          </a:p>
        </p:txBody>
      </p:sp>
      <p:pic>
        <p:nvPicPr>
          <p:cNvPr id="36" name="Audio 3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20529"/>
    </mc:Choice>
    <mc:Fallback>
      <p:transition spd="slow" advTm="2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6"/>
                </p:tgtEl>
              </p:cMediaNode>
            </p:audio>
          </p:childTnLst>
        </p:cTn>
      </p:par>
    </p:tnLst>
    <p:bldLst>
      <p:bldP spid="31"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Now, given two vectors </a:t>
            </a:r>
            <a:r>
              <a:rPr lang="en-US" b="1" dirty="0" smtClean="0"/>
              <a:t>u</a:t>
            </a:r>
            <a:r>
              <a:rPr lang="en-US" dirty="0" smtClean="0"/>
              <a:t> and </a:t>
            </a:r>
            <a:r>
              <a:rPr lang="en-US" b="1" dirty="0" smtClean="0"/>
              <a:t>v</a:t>
            </a:r>
            <a:r>
              <a:rPr lang="en-US" dirty="0" smtClean="0"/>
              <a:t>,</a:t>
            </a:r>
            <a:br>
              <a:rPr lang="en-US" dirty="0" smtClean="0"/>
            </a:br>
            <a:r>
              <a:rPr lang="en-US" dirty="0" smtClean="0"/>
              <a:t>	is there a relationship between </a:t>
            </a:r>
            <a:r>
              <a:rPr lang="en-US" dirty="0" smtClean="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a:t>
            </a:r>
            <a:r>
              <a:rPr lang="en-US" baseline="-25000" dirty="0" smtClean="0">
                <a:latin typeface="Times New Roman" panose="02020603050405020304" pitchFamily="18" charset="0"/>
              </a:rPr>
              <a:t>2</a:t>
            </a:r>
            <a:r>
              <a:rPr lang="en-US" dirty="0" smtClean="0"/>
              <a:t>, </a:t>
            </a:r>
            <a:r>
              <a:rPr lang="en-US" dirty="0" smtClean="0">
                <a:latin typeface="Times New Roman" panose="02020603050405020304" pitchFamily="18" charset="0"/>
              </a:rPr>
              <a:t>||</a:t>
            </a:r>
            <a:r>
              <a:rPr lang="en-US" b="1" dirty="0" smtClean="0">
                <a:latin typeface="Times New Roman" panose="02020603050405020304" pitchFamily="18" charset="0"/>
              </a:rPr>
              <a:t>v</a:t>
            </a:r>
            <a:r>
              <a:rPr lang="en-US" dirty="0" smtClean="0">
                <a:latin typeface="Times New Roman" panose="02020603050405020304" pitchFamily="18" charset="0"/>
              </a:rPr>
              <a:t>||</a:t>
            </a:r>
            <a:r>
              <a:rPr lang="en-US" baseline="-25000" dirty="0">
                <a:latin typeface="Times New Roman" panose="02020603050405020304" pitchFamily="18" charset="0"/>
              </a:rPr>
              <a:t>2</a:t>
            </a:r>
            <a:r>
              <a:rPr lang="en-US" dirty="0"/>
              <a:t>, </a:t>
            </a:r>
            <a:r>
              <a:rPr lang="en-US" dirty="0" smtClean="0"/>
              <a:t>and </a:t>
            </a:r>
            <a:r>
              <a:rPr lang="en-US" dirty="0">
                <a:latin typeface="Times New Roman" panose="02020603050405020304" pitchFamily="18" charset="0"/>
              </a:rPr>
              <a:t>||</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latin typeface="Times New Roman" panose="02020603050405020304" pitchFamily="18" charset="0"/>
              </a:rPr>
              <a:t>||</a:t>
            </a:r>
            <a:r>
              <a:rPr lang="en-US" baseline="-25000" dirty="0" smtClean="0">
                <a:latin typeface="Times New Roman" panose="02020603050405020304" pitchFamily="18" charset="0"/>
              </a:rPr>
              <a:t>2</a:t>
            </a:r>
            <a:r>
              <a:rPr lang="en-US" dirty="0" smtClean="0"/>
              <a:t>? </a:t>
            </a:r>
          </a:p>
          <a:p>
            <a:endParaRPr lang="en-US" dirty="0"/>
          </a:p>
          <a:p>
            <a:pPr marL="457200" lvl="1" indent="0">
              <a:buNone/>
            </a:pP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cxnSp>
        <p:nvCxnSpPr>
          <p:cNvPr id="21" name="Straight Arrow Connector 20"/>
          <p:cNvCxnSpPr/>
          <p:nvPr/>
        </p:nvCxnSpPr>
        <p:spPr>
          <a:xfrm>
            <a:off x="2133600" y="4419600"/>
            <a:ext cx="1828800" cy="3810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524000" y="3352800"/>
            <a:ext cx="609600" cy="1066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371600" y="3733800"/>
            <a:ext cx="333746"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u</a:t>
            </a:r>
            <a:endParaRPr lang="en-CA" sz="21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680252" y="4537502"/>
            <a:ext cx="319318"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v</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V="1">
            <a:off x="2133600" y="3733800"/>
            <a:ext cx="1219200" cy="685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521265" y="3429000"/>
            <a:ext cx="755335"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u </a:t>
            </a:r>
            <a:r>
              <a:rPr lang="en-US" sz="2100" dirty="0" smtClean="0">
                <a:solidFill>
                  <a:schemeClr val="bg1"/>
                </a:solidFill>
                <a:latin typeface="Times New Roman" panose="02020603050405020304" pitchFamily="18" charset="0"/>
                <a:cs typeface="Times New Roman" panose="02020603050405020304" pitchFamily="18" charset="0"/>
              </a:rPr>
              <a:t>+</a:t>
            </a:r>
            <a:r>
              <a:rPr lang="en-US" sz="2100" b="1" dirty="0" smtClean="0">
                <a:solidFill>
                  <a:schemeClr val="bg1"/>
                </a:solidFill>
                <a:latin typeface="Times New Roman" panose="02020603050405020304" pitchFamily="18" charset="0"/>
                <a:cs typeface="Times New Roman" panose="02020603050405020304" pitchFamily="18" charset="0"/>
              </a:rPr>
              <a:t> v</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flipV="1">
            <a:off x="5638800" y="3810000"/>
            <a:ext cx="1600200" cy="7620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638800" y="3581400"/>
            <a:ext cx="685800" cy="9906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686054" y="3733800"/>
            <a:ext cx="333746"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u</a:t>
            </a:r>
            <a:endParaRPr lang="en-CA" sz="2100" b="1" dirty="0">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6324600" y="4114800"/>
            <a:ext cx="319318"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v</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V="1">
            <a:off x="5638800" y="2845527"/>
            <a:ext cx="2262054" cy="1726473"/>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315200" y="3165902"/>
            <a:ext cx="755335"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u </a:t>
            </a:r>
            <a:r>
              <a:rPr lang="en-US" sz="2100" dirty="0" smtClean="0">
                <a:solidFill>
                  <a:schemeClr val="bg1"/>
                </a:solidFill>
                <a:latin typeface="Times New Roman" panose="02020603050405020304" pitchFamily="18" charset="0"/>
                <a:cs typeface="Times New Roman" panose="02020603050405020304" pitchFamily="18" charset="0"/>
              </a:rPr>
              <a:t>+</a:t>
            </a:r>
            <a:r>
              <a:rPr lang="en-US" sz="2100" b="1" dirty="0" smtClean="0">
                <a:solidFill>
                  <a:schemeClr val="bg1"/>
                </a:solidFill>
                <a:latin typeface="Times New Roman" panose="02020603050405020304" pitchFamily="18" charset="0"/>
                <a:cs typeface="Times New Roman" panose="02020603050405020304" pitchFamily="18" charset="0"/>
              </a:rPr>
              <a:t> v</a:t>
            </a:r>
            <a:endParaRPr lang="en-CA" sz="2100" b="1" dirty="0">
              <a:solidFill>
                <a:schemeClr val="bg1"/>
              </a:solidFill>
              <a:latin typeface="Times New Roman" panose="02020603050405020304" pitchFamily="18" charset="0"/>
              <a:cs typeface="Times New Roman" panose="02020603050405020304" pitchFamily="18" charset="0"/>
            </a:endParaRPr>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0573325"/>
      </p:ext>
    </p:extLst>
  </p:cSld>
  <p:clrMapOvr>
    <a:masterClrMapping/>
  </p:clrMapOvr>
  <mc:AlternateContent xmlns:mc="http://schemas.openxmlformats.org/markup-compatibility/2006">
    <mc:Choice xmlns:p14="http://schemas.microsoft.com/office/powerpoint/2010/main" Requires="p14">
      <p:transition spd="slow" p14:dur="2000" advTm="58727"/>
    </mc:Choice>
    <mc:Fallback>
      <p:transition spd="slow" advTm="58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5"/>
                </p:tgtEl>
              </p:cMediaNode>
            </p:audio>
          </p:childTnLst>
        </p:cTn>
      </p:par>
    </p:tnLst>
    <p:bldLst>
      <p:bldP spid="31" grpId="0"/>
      <p:bldP spid="32" grpId="0"/>
      <p:bldP spid="17" grpId="0"/>
      <p:bldP spid="20" grpId="0"/>
      <p:bldP spid="2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What if the two vectors </a:t>
            </a:r>
            <a:r>
              <a:rPr lang="en-US" b="1" dirty="0" smtClean="0"/>
              <a:t>u</a:t>
            </a:r>
            <a:r>
              <a:rPr lang="en-US" dirty="0" smtClean="0"/>
              <a:t> and </a:t>
            </a:r>
            <a:r>
              <a:rPr lang="en-US" b="1" dirty="0" smtClean="0"/>
              <a:t>v</a:t>
            </a:r>
            <a:r>
              <a:rPr lang="en-US" dirty="0" smtClean="0"/>
              <a:t> are orthogonal?</a:t>
            </a:r>
            <a:br>
              <a:rPr lang="en-US" dirty="0" smtClean="0"/>
            </a:br>
            <a:r>
              <a:rPr lang="en-US" dirty="0" smtClean="0"/>
              <a:t>	</a:t>
            </a: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lvl="1"/>
            <a:r>
              <a:rPr lang="en-US" dirty="0" smtClean="0"/>
              <a:t>Hypothesis: Is                                             ?</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cxnSp>
        <p:nvCxnSpPr>
          <p:cNvPr id="21" name="Straight Arrow Connector 20"/>
          <p:cNvCxnSpPr/>
          <p:nvPr/>
        </p:nvCxnSpPr>
        <p:spPr>
          <a:xfrm flipV="1">
            <a:off x="2133600" y="3352800"/>
            <a:ext cx="2590800" cy="1066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600200" y="3124200"/>
            <a:ext cx="533400" cy="12954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47800" y="3733800"/>
            <a:ext cx="319318"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v</a:t>
            </a:r>
            <a:endParaRPr lang="en-CA" sz="21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352800" y="3886200"/>
            <a:ext cx="333746"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u</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V="1">
            <a:off x="2133600" y="2074818"/>
            <a:ext cx="2072637" cy="2344782"/>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438400" y="2819400"/>
            <a:ext cx="755335"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u </a:t>
            </a:r>
            <a:r>
              <a:rPr lang="en-US" sz="2100" dirty="0" smtClean="0">
                <a:solidFill>
                  <a:schemeClr val="bg1"/>
                </a:solidFill>
                <a:latin typeface="Times New Roman" panose="02020603050405020304" pitchFamily="18" charset="0"/>
                <a:cs typeface="Times New Roman" panose="02020603050405020304" pitchFamily="18" charset="0"/>
              </a:rPr>
              <a:t>+</a:t>
            </a:r>
            <a:r>
              <a:rPr lang="en-US" sz="2100" b="1" dirty="0" smtClean="0">
                <a:solidFill>
                  <a:schemeClr val="bg1"/>
                </a:solidFill>
                <a:latin typeface="Times New Roman" panose="02020603050405020304" pitchFamily="18" charset="0"/>
                <a:cs typeface="Times New Roman" panose="02020603050405020304" pitchFamily="18" charset="0"/>
              </a:rPr>
              <a:t> v</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flipH="1" flipV="1">
            <a:off x="4188819" y="2074818"/>
            <a:ext cx="533400" cy="1295400"/>
          </a:xfrm>
          <a:prstGeom prst="straightConnector1">
            <a:avLst/>
          </a:prstGeom>
          <a:ln w="28575">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3494877534"/>
              </p:ext>
            </p:extLst>
          </p:nvPr>
        </p:nvGraphicFramePr>
        <p:xfrm>
          <a:off x="2995746" y="4636316"/>
          <a:ext cx="2473325" cy="460375"/>
        </p:xfrm>
        <a:graphic>
          <a:graphicData uri="http://schemas.openxmlformats.org/presentationml/2006/ole">
            <mc:AlternateContent xmlns:mc="http://schemas.openxmlformats.org/markup-compatibility/2006">
              <mc:Choice xmlns:v="urn:schemas-microsoft-com:vml" Requires="v">
                <p:oleObj spid="_x0000_s211975" name="Equation" r:id="rId6" imgW="2082600" imgH="419040" progId="Equation.DSMT4">
                  <p:embed/>
                </p:oleObj>
              </mc:Choice>
              <mc:Fallback>
                <p:oleObj name="Equation" r:id="rId6" imgW="2082600" imgH="419040" progId="Equation.DSMT4">
                  <p:embed/>
                  <p:pic>
                    <p:nvPicPr>
                      <p:cNvPr id="0" name="Object 24"/>
                      <p:cNvPicPr>
                        <a:picLocks noChangeAspect="1" noChangeArrowheads="1"/>
                      </p:cNvPicPr>
                      <p:nvPr/>
                    </p:nvPicPr>
                    <p:blipFill>
                      <a:blip r:embed="rId7"/>
                      <a:srcRect/>
                      <a:stretch>
                        <a:fillRect/>
                      </a:stretch>
                    </p:blipFill>
                    <p:spPr bwMode="auto">
                      <a:xfrm>
                        <a:off x="2995746" y="4636316"/>
                        <a:ext cx="2473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 name="Audio 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84914971"/>
      </p:ext>
    </p:extLst>
  </p:cSld>
  <p:clrMapOvr>
    <a:masterClrMapping/>
  </p:clrMapOvr>
  <mc:AlternateContent xmlns:mc="http://schemas.openxmlformats.org/markup-compatibility/2006">
    <mc:Choice xmlns:p14="http://schemas.microsoft.com/office/powerpoint/2010/main" Requires="p14">
      <p:transition spd="slow" p14:dur="2000" advTm="102099"/>
    </mc:Choice>
    <mc:Fallback>
      <p:transition spd="slow" advTm="10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3"/>
                </p:tgtEl>
              </p:cMediaNode>
            </p:audio>
          </p:childTnLst>
        </p:cTn>
      </p:par>
    </p:tnLst>
    <p:bldLst>
      <p:bldP spid="31" grpId="0"/>
      <p:bldP spid="32"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pPr marL="0" indent="0">
              <a:buNone/>
            </a:pPr>
            <a:r>
              <a:rPr lang="en-US" dirty="0" smtClean="0"/>
              <a:t>Theorem</a:t>
            </a:r>
          </a:p>
          <a:p>
            <a:pPr marL="0" indent="0">
              <a:buNone/>
            </a:pPr>
            <a:r>
              <a:rPr lang="en-US" dirty="0"/>
              <a:t>	</a:t>
            </a:r>
            <a:r>
              <a:rPr lang="en-US" dirty="0" smtClean="0"/>
              <a:t>If               , then                                          .</a:t>
            </a:r>
            <a:endParaRPr lang="en-US" dirty="0"/>
          </a:p>
          <a:p>
            <a:pPr marL="0" indent="0">
              <a:buNone/>
            </a:pPr>
            <a:endParaRPr lang="en-US" dirty="0"/>
          </a:p>
          <a:p>
            <a:pPr marL="0" indent="0">
              <a:buNone/>
            </a:pPr>
            <a:r>
              <a:rPr lang="en-US" dirty="0" smtClean="0"/>
              <a:t>Proof:</a:t>
            </a:r>
          </a:p>
          <a:p>
            <a:pPr marL="0" indent="0">
              <a:buNone/>
            </a:pPr>
            <a:r>
              <a:rPr lang="en-US" dirty="0"/>
              <a:t>	</a:t>
            </a:r>
            <a:r>
              <a:rPr lang="en-US" dirty="0" smtClean="0"/>
              <a:t>Recall that                            ,</a:t>
            </a:r>
          </a:p>
          <a:p>
            <a:pPr marL="0" indent="0">
              <a:buNone/>
            </a:pPr>
            <a:r>
              <a:rPr lang="en-US" sz="1100" dirty="0"/>
              <a:t>	</a:t>
            </a:r>
          </a:p>
          <a:p>
            <a:pPr marL="0" indent="0">
              <a:buNone/>
            </a:pPr>
            <a:r>
              <a:rPr lang="en-US" dirty="0" smtClean="0"/>
              <a:t>	Thus </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2882078775"/>
              </p:ext>
            </p:extLst>
          </p:nvPr>
        </p:nvGraphicFramePr>
        <p:xfrm>
          <a:off x="3326673" y="1998618"/>
          <a:ext cx="2473325" cy="460375"/>
        </p:xfrm>
        <a:graphic>
          <a:graphicData uri="http://schemas.openxmlformats.org/presentationml/2006/ole">
            <mc:AlternateContent xmlns:mc="http://schemas.openxmlformats.org/markup-compatibility/2006">
              <mc:Choice xmlns:v="urn:schemas-microsoft-com:vml" Requires="v">
                <p:oleObj spid="_x0000_s213035" name="Equation" r:id="rId6" imgW="2082600" imgH="419040" progId="Equation.DSMT4">
                  <p:embed/>
                </p:oleObj>
              </mc:Choice>
              <mc:Fallback>
                <p:oleObj name="Equation" r:id="rId6" imgW="2082600" imgH="419040" progId="Equation.DSMT4">
                  <p:embed/>
                  <p:pic>
                    <p:nvPicPr>
                      <p:cNvPr id="0" name=""/>
                      <p:cNvPicPr>
                        <a:picLocks noChangeAspect="1" noChangeArrowheads="1"/>
                      </p:cNvPicPr>
                      <p:nvPr/>
                    </p:nvPicPr>
                    <p:blipFill>
                      <a:blip r:embed="rId7"/>
                      <a:srcRect/>
                      <a:stretch>
                        <a:fillRect/>
                      </a:stretch>
                    </p:blipFill>
                    <p:spPr bwMode="auto">
                      <a:xfrm>
                        <a:off x="3326673" y="1998618"/>
                        <a:ext cx="2473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18833456"/>
              </p:ext>
            </p:extLst>
          </p:nvPr>
        </p:nvGraphicFramePr>
        <p:xfrm>
          <a:off x="1837509" y="2098764"/>
          <a:ext cx="723900" cy="265112"/>
        </p:xfrm>
        <a:graphic>
          <a:graphicData uri="http://schemas.openxmlformats.org/presentationml/2006/ole">
            <mc:AlternateContent xmlns:mc="http://schemas.openxmlformats.org/markup-compatibility/2006">
              <mc:Choice xmlns:v="urn:schemas-microsoft-com:vml" Requires="v">
                <p:oleObj spid="_x0000_s213036" name="Equation" r:id="rId8" imgW="609480" imgH="241200" progId="Equation.DSMT4">
                  <p:embed/>
                </p:oleObj>
              </mc:Choice>
              <mc:Fallback>
                <p:oleObj name="Equation" r:id="rId8" imgW="609480" imgH="241200" progId="Equation.DSMT4">
                  <p:embed/>
                  <p:pic>
                    <p:nvPicPr>
                      <p:cNvPr id="0" name=""/>
                      <p:cNvPicPr>
                        <a:picLocks noChangeAspect="1" noChangeArrowheads="1"/>
                      </p:cNvPicPr>
                      <p:nvPr/>
                    </p:nvPicPr>
                    <p:blipFill>
                      <a:blip r:embed="rId9"/>
                      <a:srcRect/>
                      <a:stretch>
                        <a:fillRect/>
                      </a:stretch>
                    </p:blipFill>
                    <p:spPr bwMode="auto">
                      <a:xfrm>
                        <a:off x="1837509" y="2098764"/>
                        <a:ext cx="7239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890762202"/>
              </p:ext>
            </p:extLst>
          </p:nvPr>
        </p:nvGraphicFramePr>
        <p:xfrm>
          <a:off x="2124891" y="3806825"/>
          <a:ext cx="2805113" cy="460375"/>
        </p:xfrm>
        <a:graphic>
          <a:graphicData uri="http://schemas.openxmlformats.org/presentationml/2006/ole">
            <mc:AlternateContent xmlns:mc="http://schemas.openxmlformats.org/markup-compatibility/2006">
              <mc:Choice xmlns:v="urn:schemas-microsoft-com:vml" Requires="v">
                <p:oleObj spid="_x0000_s213037" name="Equation" r:id="rId10" imgW="2361960" imgH="419040" progId="Equation.DSMT4">
                  <p:embed/>
                </p:oleObj>
              </mc:Choice>
              <mc:Fallback>
                <p:oleObj name="Equation" r:id="rId10" imgW="2361960" imgH="419040" progId="Equation.DSMT4">
                  <p:embed/>
                  <p:pic>
                    <p:nvPicPr>
                      <p:cNvPr id="0" name=""/>
                      <p:cNvPicPr>
                        <a:picLocks noChangeAspect="1" noChangeArrowheads="1"/>
                      </p:cNvPicPr>
                      <p:nvPr/>
                    </p:nvPicPr>
                    <p:blipFill>
                      <a:blip r:embed="rId11"/>
                      <a:srcRect/>
                      <a:stretch>
                        <a:fillRect/>
                      </a:stretch>
                    </p:blipFill>
                    <p:spPr bwMode="auto">
                      <a:xfrm>
                        <a:off x="2124891" y="3806825"/>
                        <a:ext cx="2805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441513998"/>
              </p:ext>
            </p:extLst>
          </p:nvPr>
        </p:nvGraphicFramePr>
        <p:xfrm>
          <a:off x="2822575" y="3200400"/>
          <a:ext cx="1673225" cy="460375"/>
        </p:xfrm>
        <a:graphic>
          <a:graphicData uri="http://schemas.openxmlformats.org/presentationml/2006/ole">
            <mc:AlternateContent xmlns:mc="http://schemas.openxmlformats.org/markup-compatibility/2006">
              <mc:Choice xmlns:v="urn:schemas-microsoft-com:vml" Requires="v">
                <p:oleObj spid="_x0000_s213038" name="Equation" r:id="rId12" imgW="1409400" imgH="419040" progId="Equation.DSMT4">
                  <p:embed/>
                </p:oleObj>
              </mc:Choice>
              <mc:Fallback>
                <p:oleObj name="Equation" r:id="rId12" imgW="1409400" imgH="419040" progId="Equation.DSMT4">
                  <p:embed/>
                  <p:pic>
                    <p:nvPicPr>
                      <p:cNvPr id="0" name=""/>
                      <p:cNvPicPr>
                        <a:picLocks noChangeAspect="1" noChangeArrowheads="1"/>
                      </p:cNvPicPr>
                      <p:nvPr/>
                    </p:nvPicPr>
                    <p:blipFill>
                      <a:blip r:embed="rId13"/>
                      <a:srcRect/>
                      <a:stretch>
                        <a:fillRect/>
                      </a:stretch>
                    </p:blipFill>
                    <p:spPr bwMode="auto">
                      <a:xfrm>
                        <a:off x="2822575" y="3200400"/>
                        <a:ext cx="167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184370794"/>
              </p:ext>
            </p:extLst>
          </p:nvPr>
        </p:nvGraphicFramePr>
        <p:xfrm>
          <a:off x="3106782" y="4340225"/>
          <a:ext cx="2760663" cy="390525"/>
        </p:xfrm>
        <a:graphic>
          <a:graphicData uri="http://schemas.openxmlformats.org/presentationml/2006/ole">
            <mc:AlternateContent xmlns:mc="http://schemas.openxmlformats.org/markup-compatibility/2006">
              <mc:Choice xmlns:v="urn:schemas-microsoft-com:vml" Requires="v">
                <p:oleObj spid="_x0000_s213039" name="Equation" r:id="rId14" imgW="2323800" imgH="355320" progId="Equation.DSMT4">
                  <p:embed/>
                </p:oleObj>
              </mc:Choice>
              <mc:Fallback>
                <p:oleObj name="Equation" r:id="rId14" imgW="2323800" imgH="355320" progId="Equation.DSMT4">
                  <p:embed/>
                  <p:pic>
                    <p:nvPicPr>
                      <p:cNvPr id="0" name=""/>
                      <p:cNvPicPr>
                        <a:picLocks noChangeAspect="1" noChangeArrowheads="1"/>
                      </p:cNvPicPr>
                      <p:nvPr/>
                    </p:nvPicPr>
                    <p:blipFill>
                      <a:blip r:embed="rId15"/>
                      <a:srcRect/>
                      <a:stretch>
                        <a:fillRect/>
                      </a:stretch>
                    </p:blipFill>
                    <p:spPr bwMode="auto">
                      <a:xfrm>
                        <a:off x="3106782" y="4340225"/>
                        <a:ext cx="276066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237071669"/>
              </p:ext>
            </p:extLst>
          </p:nvPr>
        </p:nvGraphicFramePr>
        <p:xfrm>
          <a:off x="3104601" y="4873625"/>
          <a:ext cx="1870075" cy="390525"/>
        </p:xfrm>
        <a:graphic>
          <a:graphicData uri="http://schemas.openxmlformats.org/presentationml/2006/ole">
            <mc:AlternateContent xmlns:mc="http://schemas.openxmlformats.org/markup-compatibility/2006">
              <mc:Choice xmlns:v="urn:schemas-microsoft-com:vml" Requires="v">
                <p:oleObj spid="_x0000_s213040" name="Equation" r:id="rId16" imgW="1574640" imgH="355320" progId="Equation.DSMT4">
                  <p:embed/>
                </p:oleObj>
              </mc:Choice>
              <mc:Fallback>
                <p:oleObj name="Equation" r:id="rId16" imgW="1574640" imgH="355320" progId="Equation.DSMT4">
                  <p:embed/>
                  <p:pic>
                    <p:nvPicPr>
                      <p:cNvPr id="0" name=""/>
                      <p:cNvPicPr>
                        <a:picLocks noChangeAspect="1" noChangeArrowheads="1"/>
                      </p:cNvPicPr>
                      <p:nvPr/>
                    </p:nvPicPr>
                    <p:blipFill>
                      <a:blip r:embed="rId17"/>
                      <a:srcRect/>
                      <a:stretch>
                        <a:fillRect/>
                      </a:stretch>
                    </p:blipFill>
                    <p:spPr bwMode="auto">
                      <a:xfrm>
                        <a:off x="3104601" y="4873625"/>
                        <a:ext cx="18700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86610930"/>
              </p:ext>
            </p:extLst>
          </p:nvPr>
        </p:nvGraphicFramePr>
        <p:xfrm>
          <a:off x="4986337" y="4873625"/>
          <a:ext cx="1719263" cy="390525"/>
        </p:xfrm>
        <a:graphic>
          <a:graphicData uri="http://schemas.openxmlformats.org/presentationml/2006/ole">
            <mc:AlternateContent xmlns:mc="http://schemas.openxmlformats.org/markup-compatibility/2006">
              <mc:Choice xmlns:v="urn:schemas-microsoft-com:vml" Requires="v">
                <p:oleObj spid="_x0000_s213041" name="Equation" r:id="rId18" imgW="1562040" imgH="355320" progId="Equation.DSMT4">
                  <p:embed/>
                </p:oleObj>
              </mc:Choice>
              <mc:Fallback>
                <p:oleObj name="Equation" r:id="rId18" imgW="1562040" imgH="355320" progId="Equation.DSMT4">
                  <p:embed/>
                  <p:pic>
                    <p:nvPicPr>
                      <p:cNvPr id="0" name=""/>
                      <p:cNvPicPr/>
                      <p:nvPr/>
                    </p:nvPicPr>
                    <p:blipFill>
                      <a:blip r:embed="rId19"/>
                      <a:stretch>
                        <a:fillRect/>
                      </a:stretch>
                    </p:blipFill>
                    <p:spPr>
                      <a:xfrm>
                        <a:off x="4986337" y="4873625"/>
                        <a:ext cx="1719263" cy="39052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004286355"/>
              </p:ext>
            </p:extLst>
          </p:nvPr>
        </p:nvGraphicFramePr>
        <p:xfrm>
          <a:off x="6400800" y="2819400"/>
          <a:ext cx="1206500" cy="390525"/>
        </p:xfrm>
        <a:graphic>
          <a:graphicData uri="http://schemas.openxmlformats.org/presentationml/2006/ole">
            <mc:AlternateContent xmlns:mc="http://schemas.openxmlformats.org/markup-compatibility/2006">
              <mc:Choice xmlns:v="urn:schemas-microsoft-com:vml" Requires="v">
                <p:oleObj spid="_x0000_s213042" name="Equation" r:id="rId20" imgW="1015920" imgH="355320" progId="Equation.DSMT4">
                  <p:embed/>
                </p:oleObj>
              </mc:Choice>
              <mc:Fallback>
                <p:oleObj name="Equation" r:id="rId20" imgW="1015920" imgH="355320" progId="Equation.DSMT4">
                  <p:embed/>
                  <p:pic>
                    <p:nvPicPr>
                      <p:cNvPr id="0" name=""/>
                      <p:cNvPicPr>
                        <a:picLocks noChangeAspect="1" noChangeArrowheads="1"/>
                      </p:cNvPicPr>
                      <p:nvPr/>
                    </p:nvPicPr>
                    <p:blipFill>
                      <a:blip r:embed="rId21"/>
                      <a:srcRect/>
                      <a:stretch>
                        <a:fillRect/>
                      </a:stretch>
                    </p:blipFill>
                    <p:spPr bwMode="auto">
                      <a:xfrm>
                        <a:off x="6400800" y="2819400"/>
                        <a:ext cx="1206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476002005"/>
              </p:ext>
            </p:extLst>
          </p:nvPr>
        </p:nvGraphicFramePr>
        <p:xfrm>
          <a:off x="6705600" y="3200400"/>
          <a:ext cx="2006600" cy="390525"/>
        </p:xfrm>
        <a:graphic>
          <a:graphicData uri="http://schemas.openxmlformats.org/presentationml/2006/ole">
            <mc:AlternateContent xmlns:mc="http://schemas.openxmlformats.org/markup-compatibility/2006">
              <mc:Choice xmlns:v="urn:schemas-microsoft-com:vml" Requires="v">
                <p:oleObj spid="_x0000_s213043" name="Equation" r:id="rId22" imgW="1688760" imgH="355320" progId="Equation.DSMT4">
                  <p:embed/>
                </p:oleObj>
              </mc:Choice>
              <mc:Fallback>
                <p:oleObj name="Equation" r:id="rId22" imgW="1688760" imgH="355320" progId="Equation.DSMT4">
                  <p:embed/>
                  <p:pic>
                    <p:nvPicPr>
                      <p:cNvPr id="0" name=""/>
                      <p:cNvPicPr>
                        <a:picLocks noChangeAspect="1" noChangeArrowheads="1"/>
                      </p:cNvPicPr>
                      <p:nvPr/>
                    </p:nvPicPr>
                    <p:blipFill>
                      <a:blip r:embed="rId23"/>
                      <a:srcRect/>
                      <a:stretch>
                        <a:fillRect/>
                      </a:stretch>
                    </p:blipFill>
                    <p:spPr bwMode="auto">
                      <a:xfrm>
                        <a:off x="6705600" y="3200400"/>
                        <a:ext cx="20066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flipV="1">
            <a:off x="4258491" y="4873625"/>
            <a:ext cx="762000" cy="3810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968237" y="4612370"/>
            <a:ext cx="319318" cy="415498"/>
          </a:xfrm>
          <a:prstGeom prst="rect">
            <a:avLst/>
          </a:prstGeom>
        </p:spPr>
        <p:txBody>
          <a:bodyPr wrap="none">
            <a:spAutoFit/>
          </a:bodyPr>
          <a:lstStyle/>
          <a:p>
            <a:r>
              <a:rPr lang="en-US" sz="2100" dirty="0" smtClean="0">
                <a:solidFill>
                  <a:schemeClr val="bg1"/>
                </a:solidFill>
                <a:latin typeface="Times New Roman" panose="02020603050405020304" pitchFamily="18" charset="0"/>
                <a:cs typeface="Times New Roman" panose="02020603050405020304" pitchFamily="18" charset="0"/>
              </a:rPr>
              <a:t>0</a:t>
            </a:r>
            <a:endParaRPr lang="en-CA" sz="2100" dirty="0">
              <a:solidFill>
                <a:schemeClr val="bg1"/>
              </a:solidFill>
              <a:latin typeface="Times New Roman" panose="02020603050405020304" pitchFamily="18" charset="0"/>
              <a:cs typeface="Times New Roman" panose="02020603050405020304" pitchFamily="18" charset="0"/>
            </a:endParaRPr>
          </a:p>
        </p:txBody>
      </p:sp>
      <p:cxnSp>
        <p:nvCxnSpPr>
          <p:cNvPr id="29" name="Straight Arrow Connector 28"/>
          <p:cNvCxnSpPr/>
          <p:nvPr/>
        </p:nvCxnSpPr>
        <p:spPr>
          <a:xfrm flipV="1">
            <a:off x="5143136" y="4873625"/>
            <a:ext cx="762000" cy="3810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852882" y="4612370"/>
            <a:ext cx="319318" cy="415498"/>
          </a:xfrm>
          <a:prstGeom prst="rect">
            <a:avLst/>
          </a:prstGeom>
        </p:spPr>
        <p:txBody>
          <a:bodyPr wrap="none">
            <a:spAutoFit/>
          </a:bodyPr>
          <a:lstStyle/>
          <a:p>
            <a:r>
              <a:rPr lang="en-US" sz="2100" dirty="0" smtClean="0">
                <a:solidFill>
                  <a:schemeClr val="bg1"/>
                </a:solidFill>
                <a:latin typeface="Times New Roman" panose="02020603050405020304" pitchFamily="18" charset="0"/>
                <a:cs typeface="Times New Roman" panose="02020603050405020304" pitchFamily="18" charset="0"/>
              </a:rPr>
              <a:t>0</a:t>
            </a:r>
            <a:endParaRPr lang="en-CA" sz="2100" dirty="0">
              <a:solidFill>
                <a:schemeClr val="bg1"/>
              </a:solidFill>
              <a:latin typeface="Times New Roman" panose="02020603050405020304" pitchFamily="18" charset="0"/>
              <a:cs typeface="Times New Roman" panose="02020603050405020304" pitchFamily="18"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3577146705"/>
              </p:ext>
            </p:extLst>
          </p:nvPr>
        </p:nvGraphicFramePr>
        <p:xfrm>
          <a:off x="3106782" y="5330825"/>
          <a:ext cx="723900" cy="460375"/>
        </p:xfrm>
        <a:graphic>
          <a:graphicData uri="http://schemas.openxmlformats.org/presentationml/2006/ole">
            <mc:AlternateContent xmlns:mc="http://schemas.openxmlformats.org/markup-compatibility/2006">
              <mc:Choice xmlns:v="urn:schemas-microsoft-com:vml" Requires="v">
                <p:oleObj spid="_x0000_s213044" name="Equation" r:id="rId24" imgW="609480" imgH="419040" progId="Equation.DSMT4">
                  <p:embed/>
                </p:oleObj>
              </mc:Choice>
              <mc:Fallback>
                <p:oleObj name="Equation" r:id="rId24" imgW="609480" imgH="419040" progId="Equation.DSMT4">
                  <p:embed/>
                  <p:pic>
                    <p:nvPicPr>
                      <p:cNvPr id="0" name=""/>
                      <p:cNvPicPr>
                        <a:picLocks noChangeAspect="1" noChangeArrowheads="1"/>
                      </p:cNvPicPr>
                      <p:nvPr/>
                    </p:nvPicPr>
                    <p:blipFill>
                      <a:blip r:embed="rId25"/>
                      <a:srcRect/>
                      <a:stretch>
                        <a:fillRect/>
                      </a:stretch>
                    </p:blipFill>
                    <p:spPr bwMode="auto">
                      <a:xfrm>
                        <a:off x="3106782" y="5330825"/>
                        <a:ext cx="723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883448800"/>
              </p:ext>
            </p:extLst>
          </p:nvPr>
        </p:nvGraphicFramePr>
        <p:xfrm>
          <a:off x="3910918" y="5330825"/>
          <a:ext cx="739775" cy="460375"/>
        </p:xfrm>
        <a:graphic>
          <a:graphicData uri="http://schemas.openxmlformats.org/presentationml/2006/ole">
            <mc:AlternateContent xmlns:mc="http://schemas.openxmlformats.org/markup-compatibility/2006">
              <mc:Choice xmlns:v="urn:schemas-microsoft-com:vml" Requires="v">
                <p:oleObj spid="_x0000_s213045" name="Equation" r:id="rId26" imgW="622080" imgH="419040" progId="Equation.DSMT4">
                  <p:embed/>
                </p:oleObj>
              </mc:Choice>
              <mc:Fallback>
                <p:oleObj name="Equation" r:id="rId26" imgW="622080" imgH="419040" progId="Equation.DSMT4">
                  <p:embed/>
                  <p:pic>
                    <p:nvPicPr>
                      <p:cNvPr id="0" name=""/>
                      <p:cNvPicPr>
                        <a:picLocks noChangeAspect="1" noChangeArrowheads="1"/>
                      </p:cNvPicPr>
                      <p:nvPr/>
                    </p:nvPicPr>
                    <p:blipFill>
                      <a:blip r:embed="rId27"/>
                      <a:srcRect/>
                      <a:stretch>
                        <a:fillRect/>
                      </a:stretch>
                    </p:blipFill>
                    <p:spPr bwMode="auto">
                      <a:xfrm>
                        <a:off x="3910918" y="5330825"/>
                        <a:ext cx="739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10"/>
          <p:cNvSpPr/>
          <p:nvPr/>
        </p:nvSpPr>
        <p:spPr>
          <a:xfrm>
            <a:off x="4663437" y="5400497"/>
            <a:ext cx="409086" cy="369332"/>
          </a:xfrm>
          <a:prstGeom prst="rect">
            <a:avLst/>
          </a:prstGeom>
        </p:spPr>
        <p:txBody>
          <a:bodyPr wrap="none">
            <a:spAutoFit/>
          </a:bodyPr>
          <a:lstStyle/>
          <a:p>
            <a:r>
              <a:rPr lang="en-CA" dirty="0">
                <a:solidFill>
                  <a:schemeClr val="bg1"/>
                </a:solidFill>
              </a:rPr>
              <a:t>▮</a:t>
            </a:r>
          </a:p>
        </p:txBody>
      </p:sp>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73392459"/>
      </p:ext>
    </p:extLst>
  </p:cSld>
  <p:clrMapOvr>
    <a:masterClrMapping/>
  </p:clrMapOvr>
  <mc:AlternateContent xmlns:mc="http://schemas.openxmlformats.org/markup-compatibility/2006">
    <mc:Choice xmlns:p14="http://schemas.microsoft.com/office/powerpoint/2010/main" Requires="p14">
      <p:transition spd="slow" p14:dur="2000" advTm="221504"/>
    </mc:Choice>
    <mc:Fallback>
      <p:transition spd="slow" advTm="22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13"/>
                </p:tgtEl>
              </p:cMediaNode>
            </p:audio>
          </p:childTnLst>
        </p:cTn>
      </p:par>
    </p:tnLst>
    <p:bldLst>
      <p:bldP spid="28" grpId="0"/>
      <p:bldP spid="3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Thus, if the vectors </a:t>
            </a:r>
            <a:r>
              <a:rPr lang="en-US" b="1" dirty="0" smtClean="0"/>
              <a:t>u</a:t>
            </a:r>
            <a:r>
              <a:rPr lang="en-US" dirty="0" smtClean="0"/>
              <a:t> and </a:t>
            </a:r>
            <a:r>
              <a:rPr lang="en-US" b="1" dirty="0" smtClean="0"/>
              <a:t>v</a:t>
            </a:r>
            <a:r>
              <a:rPr lang="en-US" dirty="0" smtClean="0"/>
              <a:t> are orthogonal:</a:t>
            </a:r>
            <a:br>
              <a:rPr lang="en-US" dirty="0" smtClean="0"/>
            </a:br>
            <a:r>
              <a:rPr lang="en-US" dirty="0" smtClean="0"/>
              <a:t>	</a:t>
            </a: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cxnSp>
        <p:nvCxnSpPr>
          <p:cNvPr id="21" name="Straight Arrow Connector 20"/>
          <p:cNvCxnSpPr/>
          <p:nvPr/>
        </p:nvCxnSpPr>
        <p:spPr>
          <a:xfrm flipV="1">
            <a:off x="3352800" y="4267200"/>
            <a:ext cx="2590800" cy="1066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2819400" y="4038600"/>
            <a:ext cx="533400" cy="12954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438400" y="3810000"/>
            <a:ext cx="319318"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v</a:t>
            </a:r>
            <a:endParaRPr lang="en-CA" sz="21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943600" y="4191000"/>
            <a:ext cx="333746"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u</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V="1">
            <a:off x="3352800" y="2989218"/>
            <a:ext cx="2072637" cy="2344782"/>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486400" y="2819400"/>
            <a:ext cx="755335" cy="415498"/>
          </a:xfrm>
          <a:prstGeom prst="rect">
            <a:avLst/>
          </a:prstGeom>
        </p:spPr>
        <p:txBody>
          <a:bodyPr wrap="none">
            <a:spAutoFit/>
          </a:bodyPr>
          <a:lstStyle/>
          <a:p>
            <a:r>
              <a:rPr lang="en-US" sz="2100" b="1" dirty="0" smtClean="0">
                <a:solidFill>
                  <a:schemeClr val="bg1"/>
                </a:solidFill>
                <a:latin typeface="Times New Roman" panose="02020603050405020304" pitchFamily="18" charset="0"/>
                <a:cs typeface="Times New Roman" panose="02020603050405020304" pitchFamily="18" charset="0"/>
              </a:rPr>
              <a:t>u </a:t>
            </a:r>
            <a:r>
              <a:rPr lang="en-US" sz="2100" dirty="0" smtClean="0">
                <a:solidFill>
                  <a:schemeClr val="bg1"/>
                </a:solidFill>
                <a:latin typeface="Times New Roman" panose="02020603050405020304" pitchFamily="18" charset="0"/>
                <a:cs typeface="Times New Roman" panose="02020603050405020304" pitchFamily="18" charset="0"/>
              </a:rPr>
              <a:t>+</a:t>
            </a:r>
            <a:r>
              <a:rPr lang="en-US" sz="2100" b="1" dirty="0" smtClean="0">
                <a:solidFill>
                  <a:schemeClr val="bg1"/>
                </a:solidFill>
                <a:latin typeface="Times New Roman" panose="02020603050405020304" pitchFamily="18" charset="0"/>
                <a:cs typeface="Times New Roman" panose="02020603050405020304" pitchFamily="18" charset="0"/>
              </a:rPr>
              <a:t> v</a:t>
            </a:r>
            <a:endParaRPr lang="en-CA" sz="21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087090995"/>
              </p:ext>
            </p:extLst>
          </p:nvPr>
        </p:nvGraphicFramePr>
        <p:xfrm>
          <a:off x="2133600" y="3124200"/>
          <a:ext cx="2730500" cy="558800"/>
        </p:xfrm>
        <a:graphic>
          <a:graphicData uri="http://schemas.openxmlformats.org/presentationml/2006/ole">
            <mc:AlternateContent xmlns:mc="http://schemas.openxmlformats.org/markup-compatibility/2006">
              <mc:Choice xmlns:v="urn:schemas-microsoft-com:vml" Requires="v">
                <p:oleObj spid="_x0000_s214030" name="Equation" r:id="rId6" imgW="2298600" imgH="507960" progId="Equation.DSMT4">
                  <p:embed/>
                </p:oleObj>
              </mc:Choice>
              <mc:Fallback>
                <p:oleObj name="Equation" r:id="rId6" imgW="2298600" imgH="507960" progId="Equation.DSMT4">
                  <p:embed/>
                  <p:pic>
                    <p:nvPicPr>
                      <p:cNvPr id="0" name=""/>
                      <p:cNvPicPr>
                        <a:picLocks noChangeAspect="1" noChangeArrowheads="1"/>
                      </p:cNvPicPr>
                      <p:nvPr/>
                    </p:nvPicPr>
                    <p:blipFill>
                      <a:blip r:embed="rId7"/>
                      <a:srcRect/>
                      <a:stretch>
                        <a:fillRect/>
                      </a:stretch>
                    </p:blipFill>
                    <p:spPr bwMode="auto">
                      <a:xfrm>
                        <a:off x="2133600" y="3124200"/>
                        <a:ext cx="2730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932340476"/>
              </p:ext>
            </p:extLst>
          </p:nvPr>
        </p:nvGraphicFramePr>
        <p:xfrm>
          <a:off x="4724400" y="4800600"/>
          <a:ext cx="498475" cy="404812"/>
        </p:xfrm>
        <a:graphic>
          <a:graphicData uri="http://schemas.openxmlformats.org/presentationml/2006/ole">
            <mc:AlternateContent xmlns:mc="http://schemas.openxmlformats.org/markup-compatibility/2006">
              <mc:Choice xmlns:v="urn:schemas-microsoft-com:vml" Requires="v">
                <p:oleObj spid="_x0000_s214031" name="Equation" r:id="rId8" imgW="419040" imgH="368280" progId="Equation.DSMT4">
                  <p:embed/>
                </p:oleObj>
              </mc:Choice>
              <mc:Fallback>
                <p:oleObj name="Equation" r:id="rId8" imgW="419040" imgH="368280" progId="Equation.DSMT4">
                  <p:embed/>
                  <p:pic>
                    <p:nvPicPr>
                      <p:cNvPr id="0" name=""/>
                      <p:cNvPicPr>
                        <a:picLocks noChangeAspect="1" noChangeArrowheads="1"/>
                      </p:cNvPicPr>
                      <p:nvPr/>
                    </p:nvPicPr>
                    <p:blipFill>
                      <a:blip r:embed="rId9"/>
                      <a:srcRect/>
                      <a:stretch>
                        <a:fillRect/>
                      </a:stretch>
                    </p:blipFill>
                    <p:spPr bwMode="auto">
                      <a:xfrm>
                        <a:off x="4724400" y="4800600"/>
                        <a:ext cx="4984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142676800"/>
              </p:ext>
            </p:extLst>
          </p:nvPr>
        </p:nvGraphicFramePr>
        <p:xfrm>
          <a:off x="2514600" y="4648200"/>
          <a:ext cx="498475" cy="404812"/>
        </p:xfrm>
        <a:graphic>
          <a:graphicData uri="http://schemas.openxmlformats.org/presentationml/2006/ole">
            <mc:AlternateContent xmlns:mc="http://schemas.openxmlformats.org/markup-compatibility/2006">
              <mc:Choice xmlns:v="urn:schemas-microsoft-com:vml" Requires="v">
                <p:oleObj spid="_x0000_s214032" name="Equation" r:id="rId10" imgW="419040" imgH="368280" progId="Equation.DSMT4">
                  <p:embed/>
                </p:oleObj>
              </mc:Choice>
              <mc:Fallback>
                <p:oleObj name="Equation" r:id="rId10" imgW="419040" imgH="368280" progId="Equation.DSMT4">
                  <p:embed/>
                  <p:pic>
                    <p:nvPicPr>
                      <p:cNvPr id="0" name=""/>
                      <p:cNvPicPr>
                        <a:picLocks noChangeAspect="1" noChangeArrowheads="1"/>
                      </p:cNvPicPr>
                      <p:nvPr/>
                    </p:nvPicPr>
                    <p:blipFill>
                      <a:blip r:embed="rId11"/>
                      <a:srcRect/>
                      <a:stretch>
                        <a:fillRect/>
                      </a:stretch>
                    </p:blipFill>
                    <p:spPr bwMode="auto">
                      <a:xfrm>
                        <a:off x="2514600" y="4648200"/>
                        <a:ext cx="4984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86419752"/>
      </p:ext>
    </p:extLst>
  </p:cSld>
  <p:clrMapOvr>
    <a:masterClrMapping/>
  </p:clrMapOvr>
  <mc:AlternateContent xmlns:mc="http://schemas.openxmlformats.org/markup-compatibility/2006">
    <mc:Choice xmlns:p14="http://schemas.microsoft.com/office/powerpoint/2010/main" Requires="p14">
      <p:transition spd="slow" p14:dur="2000" advTm="34334"/>
    </mc:Choice>
    <mc:Fallback>
      <p:transition spd="slow" advTm="3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For example,                       and                        are orthogonal</a:t>
            </a:r>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651742336"/>
              </p:ext>
            </p:extLst>
          </p:nvPr>
        </p:nvGraphicFramePr>
        <p:xfrm>
          <a:off x="2546350" y="1447800"/>
          <a:ext cx="1176338" cy="808038"/>
        </p:xfrm>
        <a:graphic>
          <a:graphicData uri="http://schemas.openxmlformats.org/presentationml/2006/ole">
            <mc:AlternateContent xmlns:mc="http://schemas.openxmlformats.org/markup-compatibility/2006">
              <mc:Choice xmlns:v="urn:schemas-microsoft-com:vml" Requires="v">
                <p:oleObj spid="_x0000_s209959" name="Equation" r:id="rId6" imgW="990360" imgH="736560" progId="Equation.DSMT4">
                  <p:embed/>
                </p:oleObj>
              </mc:Choice>
              <mc:Fallback>
                <p:oleObj name="Equation" r:id="rId6" imgW="990360" imgH="736560" progId="Equation.DSMT4">
                  <p:embed/>
                  <p:pic>
                    <p:nvPicPr>
                      <p:cNvPr id="0" name=""/>
                      <p:cNvPicPr>
                        <a:picLocks noChangeAspect="1" noChangeArrowheads="1"/>
                      </p:cNvPicPr>
                      <p:nvPr/>
                    </p:nvPicPr>
                    <p:blipFill>
                      <a:blip r:embed="rId7"/>
                      <a:srcRect/>
                      <a:stretch>
                        <a:fillRect/>
                      </a:stretch>
                    </p:blipFill>
                    <p:spPr bwMode="auto">
                      <a:xfrm>
                        <a:off x="2546350" y="1447800"/>
                        <a:ext cx="1176338"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988414097"/>
              </p:ext>
            </p:extLst>
          </p:nvPr>
        </p:nvGraphicFramePr>
        <p:xfrm>
          <a:off x="4343400" y="1447800"/>
          <a:ext cx="1357313" cy="808038"/>
        </p:xfrm>
        <a:graphic>
          <a:graphicData uri="http://schemas.openxmlformats.org/presentationml/2006/ole">
            <mc:AlternateContent xmlns:mc="http://schemas.openxmlformats.org/markup-compatibility/2006">
              <mc:Choice xmlns:v="urn:schemas-microsoft-com:vml" Requires="v">
                <p:oleObj spid="_x0000_s209960" name="Equation" r:id="rId8" imgW="1143000" imgH="736560" progId="Equation.DSMT4">
                  <p:embed/>
                </p:oleObj>
              </mc:Choice>
              <mc:Fallback>
                <p:oleObj name="Equation" r:id="rId8" imgW="1143000" imgH="736560" progId="Equation.DSMT4">
                  <p:embed/>
                  <p:pic>
                    <p:nvPicPr>
                      <p:cNvPr id="0" name=""/>
                      <p:cNvPicPr>
                        <a:picLocks noChangeAspect="1" noChangeArrowheads="1"/>
                      </p:cNvPicPr>
                      <p:nvPr/>
                    </p:nvPicPr>
                    <p:blipFill>
                      <a:blip r:embed="rId9"/>
                      <a:srcRect/>
                      <a:stretch>
                        <a:fillRect/>
                      </a:stretch>
                    </p:blipFill>
                    <p:spPr bwMode="auto">
                      <a:xfrm>
                        <a:off x="4343400" y="1447800"/>
                        <a:ext cx="1357313"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76663464"/>
              </p:ext>
            </p:extLst>
          </p:nvPr>
        </p:nvGraphicFramePr>
        <p:xfrm>
          <a:off x="2133600" y="2362200"/>
          <a:ext cx="3860800" cy="808038"/>
        </p:xfrm>
        <a:graphic>
          <a:graphicData uri="http://schemas.openxmlformats.org/presentationml/2006/ole">
            <mc:AlternateContent xmlns:mc="http://schemas.openxmlformats.org/markup-compatibility/2006">
              <mc:Choice xmlns:v="urn:schemas-microsoft-com:vml" Requires="v">
                <p:oleObj spid="_x0000_s209961" name="Equation" r:id="rId10" imgW="3251160" imgH="736560" progId="Equation.DSMT4">
                  <p:embed/>
                </p:oleObj>
              </mc:Choice>
              <mc:Fallback>
                <p:oleObj name="Equation" r:id="rId10" imgW="3251160" imgH="736560" progId="Equation.DSMT4">
                  <p:embed/>
                  <p:pic>
                    <p:nvPicPr>
                      <p:cNvPr id="0" name=""/>
                      <p:cNvPicPr>
                        <a:picLocks noChangeAspect="1" noChangeArrowheads="1"/>
                      </p:cNvPicPr>
                      <p:nvPr/>
                    </p:nvPicPr>
                    <p:blipFill>
                      <a:blip r:embed="rId11"/>
                      <a:srcRect/>
                      <a:stretch>
                        <a:fillRect/>
                      </a:stretch>
                    </p:blipFill>
                    <p:spPr bwMode="auto">
                      <a:xfrm>
                        <a:off x="2133600" y="2362200"/>
                        <a:ext cx="38608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2233372"/>
              </p:ext>
            </p:extLst>
          </p:nvPr>
        </p:nvGraphicFramePr>
        <p:xfrm>
          <a:off x="685800" y="3886200"/>
          <a:ext cx="2895600" cy="458788"/>
        </p:xfrm>
        <a:graphic>
          <a:graphicData uri="http://schemas.openxmlformats.org/presentationml/2006/ole">
            <mc:AlternateContent xmlns:mc="http://schemas.openxmlformats.org/markup-compatibility/2006">
              <mc:Choice xmlns:v="urn:schemas-microsoft-com:vml" Requires="v">
                <p:oleObj spid="_x0000_s209962" name="Equation" r:id="rId12" imgW="2438280" imgH="419040" progId="Equation.DSMT4">
                  <p:embed/>
                </p:oleObj>
              </mc:Choice>
              <mc:Fallback>
                <p:oleObj name="Equation" r:id="rId12" imgW="2438280" imgH="419040" progId="Equation.DSMT4">
                  <p:embed/>
                  <p:pic>
                    <p:nvPicPr>
                      <p:cNvPr id="0" name=""/>
                      <p:cNvPicPr>
                        <a:picLocks noChangeAspect="1" noChangeArrowheads="1"/>
                      </p:cNvPicPr>
                      <p:nvPr/>
                    </p:nvPicPr>
                    <p:blipFill>
                      <a:blip r:embed="rId13"/>
                      <a:srcRect/>
                      <a:stretch>
                        <a:fillRect/>
                      </a:stretch>
                    </p:blipFill>
                    <p:spPr bwMode="auto">
                      <a:xfrm>
                        <a:off x="685800" y="3886200"/>
                        <a:ext cx="28956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873416423"/>
              </p:ext>
            </p:extLst>
          </p:nvPr>
        </p:nvGraphicFramePr>
        <p:xfrm>
          <a:off x="923925" y="4495800"/>
          <a:ext cx="3030538" cy="458788"/>
        </p:xfrm>
        <a:graphic>
          <a:graphicData uri="http://schemas.openxmlformats.org/presentationml/2006/ole">
            <mc:AlternateContent xmlns:mc="http://schemas.openxmlformats.org/markup-compatibility/2006">
              <mc:Choice xmlns:v="urn:schemas-microsoft-com:vml" Requires="v">
                <p:oleObj spid="_x0000_s209963" name="Equation" r:id="rId14" imgW="2552400" imgH="419040" progId="Equation.DSMT4">
                  <p:embed/>
                </p:oleObj>
              </mc:Choice>
              <mc:Fallback>
                <p:oleObj name="Equation" r:id="rId14" imgW="2552400" imgH="419040" progId="Equation.DSMT4">
                  <p:embed/>
                  <p:pic>
                    <p:nvPicPr>
                      <p:cNvPr id="0" name=""/>
                      <p:cNvPicPr>
                        <a:picLocks noChangeAspect="1" noChangeArrowheads="1"/>
                      </p:cNvPicPr>
                      <p:nvPr/>
                    </p:nvPicPr>
                    <p:blipFill>
                      <a:blip r:embed="rId15"/>
                      <a:srcRect/>
                      <a:stretch>
                        <a:fillRect/>
                      </a:stretch>
                    </p:blipFill>
                    <p:spPr bwMode="auto">
                      <a:xfrm>
                        <a:off x="923925" y="4495800"/>
                        <a:ext cx="303053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887756443"/>
              </p:ext>
            </p:extLst>
          </p:nvPr>
        </p:nvGraphicFramePr>
        <p:xfrm>
          <a:off x="1133475" y="5105400"/>
          <a:ext cx="3362325" cy="458788"/>
        </p:xfrm>
        <a:graphic>
          <a:graphicData uri="http://schemas.openxmlformats.org/presentationml/2006/ole">
            <mc:AlternateContent xmlns:mc="http://schemas.openxmlformats.org/markup-compatibility/2006">
              <mc:Choice xmlns:v="urn:schemas-microsoft-com:vml" Requires="v">
                <p:oleObj spid="_x0000_s209964" name="Equation" r:id="rId16" imgW="2831760" imgH="419040" progId="Equation.DSMT4">
                  <p:embed/>
                </p:oleObj>
              </mc:Choice>
              <mc:Fallback>
                <p:oleObj name="Equation" r:id="rId16" imgW="2831760" imgH="419040" progId="Equation.DSMT4">
                  <p:embed/>
                  <p:pic>
                    <p:nvPicPr>
                      <p:cNvPr id="0" name=""/>
                      <p:cNvPicPr>
                        <a:picLocks noChangeAspect="1" noChangeArrowheads="1"/>
                      </p:cNvPicPr>
                      <p:nvPr/>
                    </p:nvPicPr>
                    <p:blipFill>
                      <a:blip r:embed="rId17"/>
                      <a:srcRect/>
                      <a:stretch>
                        <a:fillRect/>
                      </a:stretch>
                    </p:blipFill>
                    <p:spPr bwMode="auto">
                      <a:xfrm>
                        <a:off x="1133475" y="5105400"/>
                        <a:ext cx="33623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9946" name="Picture 26" descr="C:\Users\Douglas\Desktop\v1.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9600" y="3249555"/>
            <a:ext cx="4511675" cy="2541645"/>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92986359"/>
      </p:ext>
    </p:extLst>
  </p:cSld>
  <p:clrMapOvr>
    <a:masterClrMapping/>
  </p:clrMapOvr>
  <mc:AlternateContent xmlns:mc="http://schemas.openxmlformats.org/markup-compatibility/2006">
    <mc:Choice xmlns:p14="http://schemas.microsoft.com/office/powerpoint/2010/main" Requires="p14">
      <p:transition spd="slow" p14:dur="2000" advTm="153835"/>
    </mc:Choice>
    <mc:Fallback>
      <p:transition spd="slow" advTm="15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9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Pythagorean theorem</a:t>
            </a:r>
            <a:br>
              <a:rPr lang="en-US" dirty="0" smtClean="0"/>
            </a:br>
            <a:r>
              <a:rPr lang="en-US" dirty="0" smtClean="0"/>
              <a:t>applies to orthogonal vectors</a:t>
            </a:r>
          </a:p>
          <a:p>
            <a:pPr lvl="1"/>
            <a:r>
              <a:rPr lang="en-US" dirty="0" smtClean="0"/>
              <a:t>Understand the proof</a:t>
            </a:r>
          </a:p>
          <a:p>
            <a:pPr lvl="1"/>
            <a:r>
              <a:rPr lang="en-US" dirty="0" smtClean="0"/>
              <a:t>Have seen an example in </a:t>
            </a:r>
            <a:r>
              <a:rPr lang="en-US" b="1" dirty="0" smtClean="0">
                <a:latin typeface="Times New Roman" panose="02020603050405020304" pitchFamily="18" charset="0"/>
              </a:rPr>
              <a:t>R</a:t>
            </a:r>
            <a:r>
              <a:rPr lang="en-US" baseline="30000" dirty="0" smtClean="0">
                <a:latin typeface="Times New Roman" panose="02020603050405020304" pitchFamily="18" charset="0"/>
              </a:rPr>
              <a:t>2</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819023"/>
      </p:ext>
    </p:extLst>
  </p:cSld>
  <p:clrMapOvr>
    <a:masterClrMapping/>
  </p:clrMapOvr>
  <mc:AlternateContent xmlns:mc="http://schemas.openxmlformats.org/markup-compatibility/2006">
    <mc:Choice xmlns:p14="http://schemas.microsoft.com/office/powerpoint/2010/main" Requires="p14">
      <p:transition spd="slow" p14:dur="2000" advTm="35489"/>
    </mc:Choice>
    <mc:Fallback>
      <p:transition spd="slow" advTm="3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6"/>
</p:tagLst>
</file>

<file path=ppt/tags/tag2.xml><?xml version="1.0" encoding="utf-8"?>
<p:tagLst xmlns:a="http://schemas.openxmlformats.org/drawingml/2006/main" xmlns:r="http://schemas.openxmlformats.org/officeDocument/2006/relationships" xmlns:p="http://schemas.openxmlformats.org/presentationml/2006/main">
  <p:tag name="TIMING" val="|14.6|7.8|13.4|10.9"/>
</p:tagLst>
</file>

<file path=ppt/tags/tag3.xml><?xml version="1.0" encoding="utf-8"?>
<p:tagLst xmlns:a="http://schemas.openxmlformats.org/drawingml/2006/main" xmlns:r="http://schemas.openxmlformats.org/officeDocument/2006/relationships" xmlns:p="http://schemas.openxmlformats.org/presentationml/2006/main">
  <p:tag name="TIMING" val="|6.1|7.9|23.3|22"/>
</p:tagLst>
</file>

<file path=ppt/tags/tag4.xml><?xml version="1.0" encoding="utf-8"?>
<p:tagLst xmlns:a="http://schemas.openxmlformats.org/drawingml/2006/main" xmlns:r="http://schemas.openxmlformats.org/officeDocument/2006/relationships" xmlns:p="http://schemas.openxmlformats.org/presentationml/2006/main">
  <p:tag name="TIMING" val="|23.4|25.4|1.1|23.1|17.2|13.5|18.3|11.7|15.6|20.3|10.7|14.2|7|14.7"/>
</p:tagLst>
</file>

<file path=ppt/tags/tag5.xml><?xml version="1.0" encoding="utf-8"?>
<p:tagLst xmlns:a="http://schemas.openxmlformats.org/drawingml/2006/main" xmlns:r="http://schemas.openxmlformats.org/officeDocument/2006/relationships" xmlns:p="http://schemas.openxmlformats.org/presentationml/2006/main">
  <p:tag name="TIMING" val="|7|5.4|3.1|5.2"/>
</p:tagLst>
</file>

<file path=ppt/tags/tag6.xml><?xml version="1.0" encoding="utf-8"?>
<p:tagLst xmlns:a="http://schemas.openxmlformats.org/drawingml/2006/main" xmlns:r="http://schemas.openxmlformats.org/officeDocument/2006/relationships" xmlns:p="http://schemas.openxmlformats.org/presentationml/2006/main">
  <p:tag name="TIMING" val="|54|37.9|7|9.2|1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25511</TotalTime>
  <Words>332</Words>
  <Application>Microsoft Office PowerPoint</Application>
  <PresentationFormat>On-screen Show (4:3)</PresentationFormat>
  <Paragraphs>93</Paragraphs>
  <Slides>13</Slides>
  <Notes>0</Notes>
  <HiddenSlides>0</HiddenSlides>
  <MMClips>13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Office Theme</vt:lpstr>
      <vt:lpstr>MathType 6.0 Equation</vt:lpstr>
      <vt:lpstr>5.6 The Pythagorean theorem</vt:lpstr>
      <vt:lpstr>Introduction</vt:lpstr>
      <vt:lpstr>The Pythagorean theorem</vt:lpstr>
      <vt:lpstr>Orthogonality</vt:lpstr>
      <vt:lpstr>Orthogonality</vt:lpstr>
      <vt:lpstr>Orthogonality</vt:lpstr>
      <vt:lpstr>Orthogonality</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515</cp:revision>
  <dcterms:created xsi:type="dcterms:W3CDTF">2020-04-30T19:27:29Z</dcterms:created>
  <dcterms:modified xsi:type="dcterms:W3CDTF">2020-09-29T23:36:47Z</dcterms:modified>
</cp:coreProperties>
</file>